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Average"/>
      <p:regular r:id="rId29"/>
    </p:embeddedFont>
    <p:embeddedFont>
      <p:font typeface="Oswald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Averag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swald-bold.fntdata"/><Relationship Id="rId30" Type="http://schemas.openxmlformats.org/officeDocument/2006/relationships/font" Target="fonts/Oswald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jpg>
</file>

<file path=ppt/media/image05.png>
</file>

<file path=ppt/media/image06.jp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7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9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6.jpg"/><Relationship Id="rId4" Type="http://schemas.openxmlformats.org/officeDocument/2006/relationships/image" Target="../media/image10.png"/><Relationship Id="rId5" Type="http://schemas.openxmlformats.org/officeDocument/2006/relationships/image" Target="../media/image04.jpg"/><Relationship Id="rId6" Type="http://schemas.openxmlformats.org/officeDocument/2006/relationships/image" Target="../media/image0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png"/><Relationship Id="rId4" Type="http://schemas.openxmlformats.org/officeDocument/2006/relationships/image" Target="../media/image0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5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Relationship Id="rId4" Type="http://schemas.openxmlformats.org/officeDocument/2006/relationships/image" Target="../media/image0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/>
              <a:t>m</a:t>
            </a:r>
            <a:r>
              <a:rPr lang="en" sz="6000"/>
              <a:t>eetchewthere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Lab Usability Study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265500" y="700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 u="sng"/>
              <a:t>Task 1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 u="sng"/>
          </a:p>
          <a:p>
            <a:pPr lvl="0" rtl="0" algn="ctr">
              <a:spcBef>
                <a:spcPts val="0"/>
              </a:spcBef>
              <a:buNone/>
            </a:pPr>
            <a:r>
              <a:rPr lang="en" sz="3000"/>
              <a:t>Find Food</a:t>
            </a:r>
          </a:p>
        </p:txBody>
      </p:sp>
      <p:sp>
        <p:nvSpPr>
          <p:cNvPr id="129" name="Shape 129"/>
          <p:cNvSpPr txBox="1"/>
          <p:nvPr>
            <p:ph idx="1" type="subTitle"/>
          </p:nvPr>
        </p:nvSpPr>
        <p:spPr>
          <a:xfrm>
            <a:off x="265500" y="2616599"/>
            <a:ext cx="4045200" cy="204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Locate restaurants that fit your dietary restrictions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Quickly find restaurants to fit their restrictions</a:t>
            </a:r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824" y="747471"/>
            <a:ext cx="2051274" cy="3648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4350" y="747476"/>
            <a:ext cx="2051274" cy="364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265500" y="700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 u="sng"/>
              <a:t>Task 2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lvl="0" rtl="0" algn="ctr">
              <a:spcBef>
                <a:spcPts val="0"/>
              </a:spcBef>
              <a:buNone/>
            </a:pPr>
            <a:r>
              <a:rPr lang="en" sz="3000"/>
              <a:t>Explore New Places</a:t>
            </a:r>
            <a:r>
              <a:rPr lang="en" sz="3000"/>
              <a:t> </a:t>
            </a:r>
            <a:r>
              <a:rPr lang="en" sz="3000"/>
              <a:t>To Eat</a:t>
            </a:r>
          </a:p>
        </p:txBody>
      </p:sp>
      <p:sp>
        <p:nvSpPr>
          <p:cNvPr id="137" name="Shape 137"/>
          <p:cNvSpPr txBox="1"/>
          <p:nvPr>
            <p:ph idx="1" type="subTitle"/>
          </p:nvPr>
        </p:nvSpPr>
        <p:spPr>
          <a:xfrm>
            <a:off x="265500" y="2616599"/>
            <a:ext cx="4045200" cy="209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Shake and be surprised!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Enjoyed finding a new restaurant + Had enough information + Time</a:t>
            </a:r>
          </a:p>
        </p:txBody>
      </p:sp>
      <p:pic>
        <p:nvPicPr>
          <p:cNvPr descr="Simulator Screen Shot Jan 30, 2017, 11.07.28 PM.png" id="138" name="Shape 1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04449" y="929449"/>
            <a:ext cx="1925124" cy="34242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mulator Screen Shot Jan 30, 2017, 11.50.21 PM.png" id="139" name="Shape 1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6375" y="929468"/>
            <a:ext cx="1925124" cy="3424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265500" y="700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 u="sng"/>
              <a:t>Task 3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lvl="0" rtl="0" algn="ctr">
              <a:spcBef>
                <a:spcPts val="0"/>
              </a:spcBef>
              <a:buNone/>
            </a:pPr>
            <a:r>
              <a:rPr lang="en" sz="3000"/>
              <a:t>Share With Friends</a:t>
            </a:r>
          </a:p>
        </p:txBody>
      </p:sp>
      <p:sp>
        <p:nvSpPr>
          <p:cNvPr id="145" name="Shape 145"/>
          <p:cNvSpPr txBox="1"/>
          <p:nvPr>
            <p:ph idx="1" type="subTitle"/>
          </p:nvPr>
        </p:nvSpPr>
        <p:spPr>
          <a:xfrm>
            <a:off x="265500" y="2639249"/>
            <a:ext cx="4045200" cy="203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Share your options with a group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Fluidly share with their friends, examine how their approach</a:t>
            </a:r>
          </a:p>
        </p:txBody>
      </p:sp>
      <p:pic>
        <p:nvPicPr>
          <p:cNvPr descr="Simulator Screen Shot Jan 30, 2017, 11.08.39 PM.png" id="146" name="Shape 1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4524" y="826574"/>
            <a:ext cx="2117724" cy="3766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mulator Screen Shot Jan 30, 2017, 11.09.03 PM.png" id="147" name="Shape 1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89725" y="826596"/>
            <a:ext cx="2117724" cy="37667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Procedure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Intro</a:t>
            </a: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buSzPct val="100000"/>
              <a:buFont typeface="Avenir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Why use meetchewthere?</a:t>
            </a: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buSzPct val="100000"/>
              <a:buFont typeface="Avenir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Preface work in progress, some faked data, etc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Tasks: Repeated for each task</a:t>
            </a: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buSzPct val="100000"/>
              <a:buFont typeface="Avenir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Explain concept</a:t>
            </a: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buSzPct val="100000"/>
              <a:buFont typeface="Avenir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Ask them to perform the task</a:t>
            </a: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Let them explore the app further</a:t>
            </a: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Monitor what they do until success</a:t>
            </a:r>
          </a:p>
          <a:p>
            <a: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Intervention wasn’t necessary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311700" y="3430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Test Measures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311700" y="807450"/>
            <a:ext cx="8520600" cy="3528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All tasks:</a:t>
            </a: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buSzPct val="100000"/>
              <a:buFont typeface="Avenir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Time to complete</a:t>
            </a: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buSzPct val="100000"/>
              <a:buFont typeface="Avenir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#  of </a:t>
            </a:r>
            <a:r>
              <a:rPr lang="en" sz="1600">
                <a:latin typeface="Avenir"/>
                <a:ea typeface="Avenir"/>
                <a:cs typeface="Avenir"/>
                <a:sym typeface="Avenir"/>
              </a:rPr>
              <a:t>noticeable</a:t>
            </a:r>
            <a:r>
              <a:rPr lang="en" sz="1600">
                <a:latin typeface="Avenir"/>
                <a:ea typeface="Avenir"/>
                <a:cs typeface="Avenir"/>
                <a:sym typeface="Avenir"/>
              </a:rPr>
              <a:t> hesitations</a:t>
            </a: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buSzPct val="100000"/>
              <a:buFont typeface="Avenir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# of questions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Task 1</a:t>
            </a: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buSzPct val="100000"/>
              <a:buFont typeface="Avenir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Was search component used?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Task 2</a:t>
            </a: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buSzPct val="100000"/>
              <a:buFont typeface="Avenir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How many times did they shake till they found something they liked? </a:t>
            </a: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buSzPct val="100000"/>
              <a:buFont typeface="Avenir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Enjoying themselves? (soft metric)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Task 3</a:t>
            </a:r>
          </a:p>
          <a:p>
            <a:pPr indent="-330200" lvl="1" marL="914400" rtl="0">
              <a:lnSpc>
                <a:spcPct val="150000"/>
              </a:lnSpc>
              <a:spcBef>
                <a:spcPts val="0"/>
              </a:spcBef>
              <a:buSzPct val="100000"/>
              <a:buFont typeface="Avenir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Did they find the iMessage </a:t>
            </a:r>
            <a:r>
              <a:rPr lang="en" sz="1600">
                <a:latin typeface="Avenir"/>
                <a:ea typeface="Avenir"/>
                <a:cs typeface="Avenir"/>
                <a:sym typeface="Avenir"/>
              </a:rPr>
              <a:t>extension</a:t>
            </a:r>
            <a:r>
              <a:rPr lang="en" sz="1600">
                <a:latin typeface="Avenir"/>
                <a:ea typeface="Avenir"/>
                <a:cs typeface="Avenir"/>
                <a:sym typeface="Avenir"/>
              </a:rPr>
              <a:t>?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Results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Task 1: Find Restaurant through Search</a:t>
            </a:r>
          </a:p>
        </p:txBody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Search relatively easy, familiar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&lt; 20 seconds before decided they were “done”</a:t>
            </a:r>
          </a:p>
          <a:p>
            <a:pPr indent="-228600" lvl="1" marL="9144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Lack of clear finish lead to questions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Different search styles for different types of scenarios and restrictions</a:t>
            </a:r>
          </a:p>
          <a:p>
            <a:pPr indent="-228600" lvl="1" marL="9144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Filters vs search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3x question of how data would be inputed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More questions for more harsher restrictions</a:t>
            </a:r>
          </a:p>
          <a:p>
            <a:pPr indent="-228600" lvl="1" marL="9144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Wanted more data!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Task 2: Shake to Find </a:t>
            </a:r>
          </a:p>
        </p:txBody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Average of 4 tries to find a restaurant</a:t>
            </a:r>
          </a:p>
          <a:p>
            <a:pPr indent="-228600" lvl="1" marL="9144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Different levels of engagement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3x the question of filters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Inconclusive responses to actual desire to use this feature in the future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Task 3: Share with Friends</a:t>
            </a:r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~30 seconds before getting stuck</a:t>
            </a:r>
          </a:p>
          <a:p>
            <a:pPr indent="-330200" lvl="1" marL="9144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Not a great deal of features in app - not many features to try</a:t>
            </a:r>
          </a:p>
          <a:p>
            <a:pPr indent="-330200" lvl="1" marL="9144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Prompted about iMessage extension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No middle ground in number of hesitations</a:t>
            </a:r>
          </a:p>
          <a:p>
            <a:pPr indent="-330200" lvl="1" marL="9144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Either understood format of iMessage extension or not</a:t>
            </a:r>
          </a:p>
          <a:p>
            <a:pPr indent="-330200" lvl="1" marL="9144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Navigation to the extension took almost as much time and more of the hesitation than the actual app portion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Discussion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0775" y="1652550"/>
            <a:ext cx="1702800" cy="1838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" name="Shape 66"/>
          <p:cNvSpPr txBox="1"/>
          <p:nvPr/>
        </p:nvSpPr>
        <p:spPr>
          <a:xfrm>
            <a:off x="154800" y="3679875"/>
            <a:ext cx="22827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chemeClr val="accent3"/>
                </a:solidFill>
                <a:latin typeface="Avenir"/>
                <a:ea typeface="Avenir"/>
                <a:cs typeface="Avenir"/>
                <a:sym typeface="Avenir"/>
              </a:rPr>
              <a:t>Michael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chemeClr val="accent3"/>
                </a:solidFill>
                <a:latin typeface="Avenir"/>
                <a:ea typeface="Avenir"/>
                <a:cs typeface="Avenir"/>
                <a:sym typeface="Avenir"/>
              </a:rPr>
              <a:t>Cruz </a:t>
            </a:r>
            <a:r>
              <a:rPr lang="en">
                <a:solidFill>
                  <a:schemeClr val="accent3"/>
                </a:solidFill>
                <a:latin typeface="Avenir"/>
                <a:ea typeface="Avenir"/>
                <a:cs typeface="Avenir"/>
                <a:sym typeface="Avenir"/>
              </a:rPr>
              <a:t>Doshi</a:t>
            </a:r>
          </a:p>
        </p:txBody>
      </p:sp>
      <p:sp>
        <p:nvSpPr>
          <p:cNvPr id="67" name="Shape 67"/>
          <p:cNvSpPr txBox="1"/>
          <p:nvPr/>
        </p:nvSpPr>
        <p:spPr>
          <a:xfrm>
            <a:off x="2314675" y="3679875"/>
            <a:ext cx="22827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chemeClr val="accent3"/>
                </a:solidFill>
                <a:latin typeface="Avenir"/>
                <a:ea typeface="Avenir"/>
                <a:cs typeface="Avenir"/>
                <a:sym typeface="Avenir"/>
              </a:rPr>
              <a:t>Bronwyn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chemeClr val="accent3"/>
                </a:solidFill>
                <a:latin typeface="Avenir"/>
                <a:ea typeface="Avenir"/>
                <a:cs typeface="Avenir"/>
                <a:sym typeface="Avenir"/>
              </a:rPr>
              <a:t>Early</a:t>
            </a:r>
          </a:p>
        </p:txBody>
      </p:sp>
      <p:sp>
        <p:nvSpPr>
          <p:cNvPr id="68" name="Shape 68"/>
          <p:cNvSpPr txBox="1"/>
          <p:nvPr/>
        </p:nvSpPr>
        <p:spPr>
          <a:xfrm>
            <a:off x="4384875" y="3679875"/>
            <a:ext cx="22827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chemeClr val="accent3"/>
                </a:solidFill>
                <a:latin typeface="Avenir"/>
                <a:ea typeface="Avenir"/>
                <a:cs typeface="Avenir"/>
                <a:sym typeface="Avenir"/>
              </a:rPr>
              <a:t>Alejandrina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chemeClr val="accent3"/>
                </a:solidFill>
                <a:latin typeface="Avenir"/>
                <a:ea typeface="Avenir"/>
                <a:cs typeface="Avenir"/>
                <a:sym typeface="Avenir"/>
              </a:rPr>
              <a:t>Gonzalez Reyes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6815675" y="3679875"/>
            <a:ext cx="15930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chemeClr val="accent3"/>
                </a:solidFill>
                <a:latin typeface="Avenir"/>
                <a:ea typeface="Avenir"/>
                <a:cs typeface="Avenir"/>
                <a:sym typeface="Avenir"/>
              </a:rPr>
              <a:t>Senthilnathan Viswanathan</a:t>
            </a:r>
          </a:p>
        </p:txBody>
      </p:sp>
      <p:pic>
        <p:nvPicPr>
          <p:cNvPr descr="alejandrina.png"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6678" y="1719775"/>
            <a:ext cx="1799125" cy="1799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lose_up.jpg" id="71" name="Shape 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987" y="1734187"/>
            <a:ext cx="1770300" cy="1770299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Screen Shot 2017-01-16 at 4.22.25 PM.png" id="72" name="Shape 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56475" y="1693850"/>
            <a:ext cx="1799100" cy="1851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3" name="Shape 73"/>
          <p:cNvSpPr txBox="1"/>
          <p:nvPr/>
        </p:nvSpPr>
        <p:spPr>
          <a:xfrm>
            <a:off x="3104110" y="401056"/>
            <a:ext cx="2935800" cy="744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 algn="ctr">
              <a:lnSpc>
                <a:spcPct val="90000"/>
              </a:lnSpc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The Team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Filters vs Search</a:t>
            </a:r>
          </a:p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Filters absolutely desired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Core group doesn’t need them - filters always the same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Expansion would like them, doesn’t hurt other group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Shaking should be filtered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Discovery through search, not shake</a:t>
            </a:r>
          </a:p>
          <a:p>
            <a:pPr indent="-330200" lvl="1" marL="9144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Change Location!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All Things Data</a:t>
            </a:r>
          </a:p>
        </p:txBody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9250" lvl="0" marL="4572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900">
                <a:latin typeface="Avenir"/>
                <a:ea typeface="Avenir"/>
                <a:cs typeface="Avenir"/>
                <a:sym typeface="Avenir"/>
              </a:rPr>
              <a:t>Desire for modifying and reporting on the data</a:t>
            </a:r>
          </a:p>
          <a:p>
            <a:pPr indent="-349250" lvl="1" marL="9144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900">
                <a:latin typeface="Avenir"/>
                <a:ea typeface="Avenir"/>
                <a:cs typeface="Avenir"/>
                <a:sym typeface="Avenir"/>
              </a:rPr>
              <a:t>Add report button</a:t>
            </a:r>
          </a:p>
          <a:p>
            <a:pPr indent="-349250" lvl="1" marL="9144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900">
                <a:latin typeface="Avenir"/>
                <a:ea typeface="Avenir"/>
                <a:cs typeface="Avenir"/>
                <a:sym typeface="Avenir"/>
              </a:rPr>
              <a:t>Add your own rating</a:t>
            </a:r>
          </a:p>
          <a:p>
            <a:pPr indent="-349250" lvl="1" marL="9144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900">
                <a:latin typeface="Avenir"/>
                <a:ea typeface="Avenir"/>
                <a:cs typeface="Avenir"/>
                <a:sym typeface="Avenir"/>
              </a:rPr>
              <a:t>Entire rating mode?</a:t>
            </a:r>
          </a:p>
          <a:p>
            <a:pPr indent="-349250" lvl="0" marL="4572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900">
                <a:latin typeface="Avenir"/>
                <a:ea typeface="Avenir"/>
                <a:cs typeface="Avenir"/>
                <a:sym typeface="Avenir"/>
              </a:rPr>
              <a:t>Customize what data you see</a:t>
            </a:r>
          </a:p>
          <a:p>
            <a:pPr indent="-349250" lvl="1" marL="9144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900">
                <a:latin typeface="Avenir"/>
                <a:ea typeface="Avenir"/>
                <a:cs typeface="Avenir"/>
                <a:sym typeface="Avenir"/>
              </a:rPr>
              <a:t>More extensive profile page</a:t>
            </a:r>
          </a:p>
          <a:p>
            <a:pPr indent="-349250" lvl="0" marL="4572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900">
                <a:latin typeface="Avenir"/>
                <a:ea typeface="Avenir"/>
                <a:cs typeface="Avenir"/>
                <a:sym typeface="Avenir"/>
              </a:rPr>
              <a:t>More data desired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Sharing works, if iMessage works</a:t>
            </a:r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Familiarity with iMessage extension was exactly related to ease and enthusiasm for share component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Incorporate sharing directly into the app</a:t>
            </a:r>
          </a:p>
          <a:p>
            <a:pPr indent="-330200" lvl="1" marL="9144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From Favorites</a:t>
            </a:r>
          </a:p>
          <a:p>
            <a:pPr indent="-330200" lvl="1" marL="9144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From restaurant directly</a:t>
            </a:r>
          </a:p>
          <a:p>
            <a:pPr indent="-330200" lvl="2" marL="1371600" rtl="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Option to add to List or send directly</a:t>
            </a:r>
          </a:p>
          <a:p>
            <a:pPr indent="-228600" lvl="0" marL="457200" rtl="0">
              <a:spcBef>
                <a:spcPts val="0"/>
              </a:spcBef>
              <a:buFont typeface="Avenir"/>
              <a:buChar char="-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Plenty of scenarios in which iMessage doesn’t work</a:t>
            </a:r>
          </a:p>
          <a:p>
            <a:pPr indent="-330200" lvl="1" marL="914400">
              <a:spcBef>
                <a:spcPts val="0"/>
              </a:spcBef>
              <a:buSzPct val="100000"/>
              <a:buFont typeface="Avenir"/>
              <a:buChar char="-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Incorporate lists into other messaging systems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Summary</a:t>
            </a:r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venir"/>
              <a:buAutoNum type="arabicPeriod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More feature development in searching and discovery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228600" lvl="0" marL="457200" rtl="0">
              <a:spcBef>
                <a:spcPts val="0"/>
              </a:spcBef>
              <a:buFont typeface="Avenir"/>
              <a:buAutoNum type="arabicPeriod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More data, both for and from users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228600" lvl="0" marL="457200">
              <a:spcBef>
                <a:spcPts val="0"/>
              </a:spcBef>
              <a:buFont typeface="Avenir"/>
              <a:buAutoNum type="arabicPeriod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Need for deeper sharing capabilities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Prototype Changes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Changed entire codebase</a:t>
            </a:r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6925" y="1886416"/>
            <a:ext cx="2144225" cy="192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7599" y="2053612"/>
            <a:ext cx="2144225" cy="191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List view</a:t>
            </a:r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6801" y="1185004"/>
            <a:ext cx="1973124" cy="3509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0975" y="1183675"/>
            <a:ext cx="1973125" cy="351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From Events to Sharing</a:t>
            </a:r>
          </a:p>
        </p:txBody>
      </p:sp>
      <p:pic>
        <p:nvPicPr>
          <p:cNvPr descr="Simulator Screen Shot Jan 30, 2017, 11.09.03 PM.png" id="98" name="Shape 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81322" y="1153937"/>
            <a:ext cx="2043524" cy="36347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mulator Screen Shot Jan 30, 2017, 11.08.39 PM.png" id="99" name="Shape 99"/>
          <p:cNvPicPr preferRelativeResize="0"/>
          <p:nvPr/>
        </p:nvPicPr>
        <p:blipFill rotWithShape="1">
          <a:blip r:embed="rId4">
            <a:alphaModFix/>
          </a:blip>
          <a:srcRect b="0" l="39" r="29" t="0"/>
          <a:stretch/>
        </p:blipFill>
        <p:spPr>
          <a:xfrm>
            <a:off x="969125" y="1152563"/>
            <a:ext cx="2043525" cy="363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Method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Study Participants</a:t>
            </a:r>
          </a:p>
        </p:txBody>
      </p:sp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7750" y="923887"/>
            <a:ext cx="1571175" cy="1571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>
            <p:ph idx="1" type="body"/>
          </p:nvPr>
        </p:nvSpPr>
        <p:spPr>
          <a:xfrm>
            <a:off x="6611400" y="1018100"/>
            <a:ext cx="2220900" cy="138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Yash Vyas</a:t>
            </a:r>
          </a:p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Grad Student</a:t>
            </a:r>
          </a:p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Vegetarian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611400" y="2894100"/>
            <a:ext cx="2220900" cy="138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Peter Wally</a:t>
            </a:r>
          </a:p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Works out a lot!</a:t>
            </a:r>
          </a:p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Gluten Intolerance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2227875" y="1018100"/>
            <a:ext cx="2220900" cy="138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Maddie Hawkinson</a:t>
            </a:r>
          </a:p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Deathly peanut allergy</a:t>
            </a:r>
          </a:p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Loves to travel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2227875" y="2799850"/>
            <a:ext cx="2428500" cy="1476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Lauren Newby</a:t>
            </a:r>
          </a:p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Various intolerances</a:t>
            </a:r>
          </a:p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Eating + mental health</a:t>
            </a:r>
          </a:p>
        </p:txBody>
      </p:sp>
      <p:sp>
        <p:nvSpPr>
          <p:cNvPr id="115" name="Shape 115"/>
          <p:cNvSpPr txBox="1"/>
          <p:nvPr>
            <p:ph type="title"/>
          </p:nvPr>
        </p:nvSpPr>
        <p:spPr>
          <a:xfrm>
            <a:off x="311700" y="4483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400">
                <a:solidFill>
                  <a:schemeClr val="accent3"/>
                </a:solidFill>
                <a:latin typeface="Avenir"/>
                <a:ea typeface="Avenir"/>
                <a:cs typeface="Avenir"/>
                <a:sym typeface="Avenir"/>
              </a:rPr>
              <a:t> Selected target users with different dietary restrictions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400">
                <a:solidFill>
                  <a:schemeClr val="accent3"/>
                </a:solidFill>
                <a:latin typeface="Avenir"/>
                <a:ea typeface="Avenir"/>
                <a:cs typeface="Avenir"/>
                <a:sym typeface="Avenir"/>
              </a:rPr>
              <a:t>No Compensation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225" y="964273"/>
            <a:ext cx="1571175" cy="1584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224" y="2799849"/>
            <a:ext cx="1571174" cy="157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Apparatus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228600" lvl="0" marL="457200" rtl="0"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Downloaded the apps on our iPhones and recorded their use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  <a:buFont typeface="Avenir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Tested in person at their residence or common place they picked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